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56" r:id="rId2"/>
    <p:sldId id="258" r:id="rId3"/>
    <p:sldId id="260" r:id="rId4"/>
    <p:sldId id="273" r:id="rId5"/>
    <p:sldId id="276" r:id="rId6"/>
    <p:sldId id="278" r:id="rId7"/>
    <p:sldId id="279" r:id="rId8"/>
    <p:sldId id="272" r:id="rId9"/>
    <p:sldId id="269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0" d="100"/>
          <a:sy n="70" d="100"/>
        </p:scale>
        <p:origin x="-114" y="-7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1DD3C5-85A4-4655-8409-82302DCE35DC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A60ADD-F2FE-4D85-9880-8E55AECC8C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977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0BBE34-FC7C-40F0-84F7-37F9D2ABFD5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165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08271" y="1613244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08279" y="442018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347537" y="6356349"/>
            <a:ext cx="2283664" cy="365125"/>
          </a:xfrm>
        </p:spPr>
        <p:txBody>
          <a:bodyPr/>
          <a:lstStyle/>
          <a:p>
            <a:fld id="{D190D787-D32D-4E92-B227-0E52D5AD77D3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0106" y="6356350"/>
            <a:ext cx="4114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92716" y="6356350"/>
            <a:ext cx="1710098" cy="365125"/>
          </a:xfrm>
        </p:spPr>
        <p:txBody>
          <a:bodyPr/>
          <a:lstStyle/>
          <a:p>
            <a:fld id="{BD5AB965-0061-48B7-8827-09429CCA7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911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D787-D32D-4E92-B227-0E52D5AD77D3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AB965-0061-48B7-8827-09429CCA7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42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4678" y="365125"/>
            <a:ext cx="941912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9887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99887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D787-D32D-4E92-B227-0E52D5AD77D3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AB965-0061-48B7-8827-09429CCA7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578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4_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4678" y="365125"/>
            <a:ext cx="941912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9887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99887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D787-D32D-4E92-B227-0E52D5AD77D3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AB965-0061-48B7-8827-09429CCA7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1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0673" y="365125"/>
            <a:ext cx="10010273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D787-D32D-4E92-B227-0E52D5AD77D3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AB965-0061-48B7-8827-09429CCA7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677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2429" y="365125"/>
            <a:ext cx="9952523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D787-D32D-4E92-B227-0E52D5AD77D3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AB965-0061-48B7-8827-09429CCA7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841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D787-D32D-4E92-B227-0E52D5AD77D3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AB965-0061-48B7-8827-09429CCA7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6506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онта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D787-D32D-4E92-B227-0E52D5AD77D3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AB965-0061-48B7-8827-09429CCA7BF8}" type="slidenum">
              <a:rPr lang="ru-RU" smtClean="0"/>
              <a:t>‹#›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9211" y="3705527"/>
            <a:ext cx="3810000" cy="837403"/>
          </a:xfrm>
          <a:prstGeom prst="rect">
            <a:avLst/>
          </a:prstGeom>
        </p:spPr>
      </p:pic>
      <p:pic>
        <p:nvPicPr>
          <p:cNvPr id="1026" name="Picture 2" descr="http://qrcoder.ru/code/?http%3A%2F%2Fwww.eduportal44.ru%2Fkoiro%2Fdefault.aspx&amp;4&amp;0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736" y="3639272"/>
            <a:ext cx="969914" cy="969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71525" y="1731612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0669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06491" y="1112635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6502" y="3845233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917980" y="6356350"/>
            <a:ext cx="2743200" cy="365125"/>
          </a:xfrm>
        </p:spPr>
        <p:txBody>
          <a:bodyPr/>
          <a:lstStyle/>
          <a:p>
            <a:fld id="{D190D787-D32D-4E92-B227-0E52D5AD77D3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865453" y="6356350"/>
            <a:ext cx="4114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435834" y="6356350"/>
            <a:ext cx="2472443" cy="365125"/>
          </a:xfrm>
        </p:spPr>
        <p:txBody>
          <a:bodyPr/>
          <a:lstStyle/>
          <a:p>
            <a:fld id="{BD5AB965-0061-48B7-8827-09429CCA7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765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3178" y="365125"/>
            <a:ext cx="989477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884" y="2005012"/>
            <a:ext cx="11531065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D787-D32D-4E92-B227-0E52D5AD77D3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AB965-0061-48B7-8827-09429CCA7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9229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3178" y="365125"/>
            <a:ext cx="989477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884" y="2005012"/>
            <a:ext cx="11531065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D787-D32D-4E92-B227-0E52D5AD77D3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AB965-0061-48B7-8827-09429CCA7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5071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8780" y="365125"/>
            <a:ext cx="1080917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8779" y="2005012"/>
            <a:ext cx="1080917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D787-D32D-4E92-B227-0E52D5AD77D3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AB965-0061-48B7-8827-09429CCA7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189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8780" y="365125"/>
            <a:ext cx="1080917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8779" y="2005012"/>
            <a:ext cx="1080917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D787-D32D-4E92-B227-0E52D5AD77D3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AB965-0061-48B7-8827-09429CCA7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6254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D787-D32D-4E92-B227-0E52D5AD77D3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34343" y="6356350"/>
            <a:ext cx="4114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92451" y="6356350"/>
            <a:ext cx="1832812" cy="365125"/>
          </a:xfrm>
        </p:spPr>
        <p:txBody>
          <a:bodyPr/>
          <a:lstStyle/>
          <a:p>
            <a:fld id="{BD5AB965-0061-48B7-8827-09429CCA7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921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D787-D32D-4E92-B227-0E52D5AD77D3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34343" y="6356350"/>
            <a:ext cx="4114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92451" y="6356350"/>
            <a:ext cx="1832812" cy="365125"/>
          </a:xfrm>
        </p:spPr>
        <p:txBody>
          <a:bodyPr/>
          <a:lstStyle/>
          <a:p>
            <a:fld id="{BD5AB965-0061-48B7-8827-09429CCA7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838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D787-D32D-4E92-B227-0E52D5AD77D3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AB965-0061-48B7-8827-09429CCA7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564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0D787-D32D-4E92-B227-0E52D5AD77D3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5AB965-0061-48B7-8827-09429CCA7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442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5" r:id="rId2"/>
    <p:sldLayoutId id="2147483674" r:id="rId3"/>
    <p:sldLayoutId id="2147483687" r:id="rId4"/>
    <p:sldLayoutId id="2147483689" r:id="rId5"/>
    <p:sldLayoutId id="2147483690" r:id="rId6"/>
    <p:sldLayoutId id="2147483675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78" r:id="rId13"/>
    <p:sldLayoutId id="2147483697" r:id="rId14"/>
    <p:sldLayoutId id="2147483679" r:id="rId15"/>
    <p:sldLayoutId id="2147483698" r:id="rId1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08271" y="1613243"/>
            <a:ext cx="9144000" cy="2559745"/>
          </a:xfrm>
        </p:spPr>
        <p:txBody>
          <a:bodyPr>
            <a:normAutofit/>
          </a:bodyPr>
          <a:lstStyle/>
          <a:p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</a:rPr>
              <a:t>Психологические рекомендации родителям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>при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</a:rPr>
              <a:t>подготовке старшеклассников </a:t>
            </a:r>
            <a:br>
              <a:rPr lang="ru-RU" sz="2800" b="1" i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</a:rPr>
              <a:t>к государственной итоговой аттестации</a:t>
            </a:r>
            <a:r>
              <a:rPr lang="en-US" sz="28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08279" y="4871257"/>
            <a:ext cx="9928550" cy="1204693"/>
          </a:xfrm>
        </p:spPr>
        <p:txBody>
          <a:bodyPr>
            <a:normAutofit/>
          </a:bodyPr>
          <a:lstStyle/>
          <a:p>
            <a:pPr algn="r">
              <a:spcBef>
                <a:spcPts val="0"/>
              </a:spcBef>
              <a:defRPr/>
            </a:pPr>
            <a:r>
              <a:rPr lang="ru-RU" sz="1800" b="1" i="1" dirty="0">
                <a:solidFill>
                  <a:schemeClr val="accent1">
                    <a:lumMod val="75000"/>
                  </a:schemeClr>
                </a:solidFill>
              </a:rPr>
              <a:t>Куракина Е.Ю.</a:t>
            </a:r>
          </a:p>
          <a:p>
            <a:pPr algn="r">
              <a:spcBef>
                <a:spcPts val="0"/>
              </a:spcBef>
              <a:defRPr/>
            </a:pPr>
            <a:r>
              <a:rPr lang="ru-RU" sz="1800" b="1" i="1" dirty="0" err="1">
                <a:solidFill>
                  <a:schemeClr val="accent1">
                    <a:lumMod val="75000"/>
                  </a:schemeClr>
                </a:solidFill>
              </a:rPr>
              <a:t>к.п.н</a:t>
            </a:r>
            <a:r>
              <a:rPr lang="ru-RU" sz="1800" b="1" i="1" dirty="0">
                <a:solidFill>
                  <a:schemeClr val="accent1">
                    <a:lumMod val="75000"/>
                  </a:schemeClr>
                </a:solidFill>
              </a:rPr>
              <a:t>., педагог-психолог,</a:t>
            </a:r>
          </a:p>
          <a:p>
            <a:pPr algn="r">
              <a:spcBef>
                <a:spcPts val="0"/>
              </a:spcBef>
              <a:defRPr/>
            </a:pPr>
            <a:r>
              <a:rPr lang="ru-RU" sz="1800" b="1" i="1" dirty="0">
                <a:solidFill>
                  <a:schemeClr val="accent1">
                    <a:lumMod val="75000"/>
                  </a:schemeClr>
                </a:solidFill>
              </a:rPr>
              <a:t>доцент кафедры воспитания и </a:t>
            </a:r>
          </a:p>
          <a:p>
            <a:pPr algn="r">
              <a:spcBef>
                <a:spcPts val="0"/>
              </a:spcBef>
              <a:defRPr/>
            </a:pPr>
            <a:r>
              <a:rPr lang="ru-RU" sz="1800" b="1" i="1" dirty="0">
                <a:solidFill>
                  <a:schemeClr val="accent1">
                    <a:lumMod val="75000"/>
                  </a:schemeClr>
                </a:solidFill>
              </a:rPr>
              <a:t>психологического сопровождения</a:t>
            </a:r>
          </a:p>
        </p:txBody>
      </p:sp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335" y="386718"/>
            <a:ext cx="3679574" cy="24530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061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Составляющие готовности выпускников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к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ГИА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7943" y="1998875"/>
            <a:ext cx="6733308" cy="4351338"/>
          </a:xfrm>
        </p:spPr>
        <p:txBody>
          <a:bodyPr>
            <a:normAutofit/>
          </a:bodyPr>
          <a:lstStyle/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И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нформационная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готовность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 (информированность о правилах поведения на экзамене, информированность о правилах заполнения бланков и т.д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.)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П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редметная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готовность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или содержательная (готовность по определенному предмету, умение решать тестовые задания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Психологическая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готовность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 — это 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</a:rPr>
              <a:t>сформированность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 психических процессов и функций, личностных характеристик и поведенческих навыков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, которые обеспечивают успешность выпускника при сдаче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экзамена</a:t>
            </a:r>
          </a:p>
        </p:txBody>
      </p:sp>
      <p:pic>
        <p:nvPicPr>
          <p:cNvPr id="5122" name="Picture 2" descr="Picture background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4824" y="1998875"/>
            <a:ext cx="3865070" cy="21749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ampravda.ru/files/articles-2/48567/odwpzdnugmt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516" y="4194883"/>
            <a:ext cx="3607724" cy="24021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733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Стресс перед экзаменами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174567" y="1998875"/>
            <a:ext cx="7452359" cy="435133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Накануне и во время экзаменов школьники 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переживают острый стресс</a:t>
            </a:r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. </a:t>
            </a:r>
          </a:p>
          <a:p>
            <a:pPr>
              <a:spcBef>
                <a:spcPts val="0"/>
              </a:spcBef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Он может настигать ребят задолго до экзамена: некоторые начинают нервничать накануне, другие — за неделю, а особо тревожные ученики теряют сон и аппетит за несколько месяцев до начала экзаменов.</a:t>
            </a:r>
          </a:p>
          <a:p>
            <a:pPr>
              <a:spcBef>
                <a:spcPts val="0"/>
              </a:spcBef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В  состоянии экзаменационной  тревожности и стресса наблюдаются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:</a:t>
            </a:r>
          </a:p>
          <a:p>
            <a:pPr marL="285750" lvl="0" indent="-28575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нарушение ориентации, понижение точности движений;</a:t>
            </a:r>
          </a:p>
          <a:p>
            <a:pPr marL="285750" lvl="0" indent="-28575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снижение контрольных функций;</a:t>
            </a:r>
          </a:p>
          <a:p>
            <a:pPr marL="285750" lvl="0" indent="-28575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обострение оборонительных реакций;</a:t>
            </a:r>
          </a:p>
          <a:p>
            <a:pPr marL="285750" lvl="0" indent="-28575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понижение волевых 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функций.</a:t>
            </a:r>
            <a:endParaRPr lang="ru-RU" sz="18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>
              <a:spcBef>
                <a:spcPts val="0"/>
              </a:spcBef>
            </a:pP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Некоторые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причины стресса у детей перед ЕГЭ:</a:t>
            </a:r>
            <a:endParaRPr lang="ru-RU" sz="1800" dirty="0">
              <a:solidFill>
                <a:schemeClr val="accent2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Ситуация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неизвестности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, неопределенности </a:t>
            </a:r>
            <a:endParaRPr lang="ru-RU" sz="1800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lvl="0" indent="-28575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Сомневаются в полноте и прочности своих знаний.</a:t>
            </a:r>
          </a:p>
          <a:p>
            <a:pPr marL="285750" lvl="0" indent="-28575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Сомневаются 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в собственных способностях</a:t>
            </a:r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: умении логически мыслить, анализировать, концентрировать и распределять внимание.</a:t>
            </a:r>
          </a:p>
          <a:p>
            <a:pPr marL="285750" lvl="0" indent="-28575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Тревожность, неуверенность 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в себе.</a:t>
            </a:r>
          </a:p>
          <a:p>
            <a:pPr marL="285750" lvl="0" indent="-28575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Испытывают 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повышенную ответственность перед родителями и школой.</a:t>
            </a:r>
          </a:p>
          <a:p>
            <a:endParaRPr lang="ru-RU" sz="1800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1800" dirty="0"/>
          </a:p>
        </p:txBody>
      </p:sp>
      <p:pic>
        <p:nvPicPr>
          <p:cNvPr id="9" name="Picture 2" descr="https://sun9-60.userapi.com/impg/gzsDJI8dkMTdTBPiQgnkiD8SD3bCK6kBcMIVpw/orVPinzb1Fo.jpg?size=1024x681&amp;quality=95&amp;sign=24279382b00cc28ce34a047b495cb013&amp;type=album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4951" y="2601884"/>
            <a:ext cx="4287367" cy="28512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0010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Важность психологической поддержки родителей при подготовке и сдачи ЕГЭ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74319" y="1998875"/>
            <a:ext cx="6458989" cy="4351338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Психологическая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поддержка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– один из важнейших факторов, определяющих успешность Вашего ребенка в сдаче   экзамена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Это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помощь взрослым в создании оптимальных комфортных условий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для подготовки подростка к экзамену.  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Поддерживать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ребенка – значит верить в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него и демонстрировать эту Веру!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098" name="Picture 2" descr="Picture background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593" y="2257786"/>
            <a:ext cx="4343400" cy="2895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8586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Как родителям помочь ребенку 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снизить уровень стресса при подготовке к ЕГЭ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07817" y="1998874"/>
            <a:ext cx="7057507" cy="4859125"/>
          </a:xfrm>
        </p:spPr>
        <p:txBody>
          <a:bodyPr>
            <a:normAutofit fontScale="85000" lnSpcReduction="20000"/>
          </a:bodyPr>
          <a:lstStyle/>
          <a:p>
            <a:pPr marL="342900" lvl="0" indent="-3429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Создавайте комфортные условия для подготовки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. Это касается не только удобного рабочего места, но и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эмоционального микроклимата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 доме. </a:t>
            </a: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Не давите 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на ребёнка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Не переоценивайте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важность экзаменов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spcBef>
                <a:spcPts val="0"/>
              </a:spcBef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   ЕГЭ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— это важное испытание, но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это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не смысл жизни, а только средство оценить свои знания.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Проработайте с ребёнком сценарий на случай, если он наберёт недостаточное количество баллов для поступления в нужное учебное заведение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.   </a:t>
            </a:r>
          </a:p>
          <a:p>
            <a:pPr>
              <a:spcBef>
                <a:spcPts val="0"/>
              </a:spcBef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     Важно иметь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многовариантное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будущее</a:t>
            </a: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Демонстрируйте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любовь и принятие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Подчёркивайте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что ребёнок ценен для родителей в любом случае, что его значимость не изменят никакие результаты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экзаменов.</a:t>
            </a: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Проявляйте веру в ребенка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, сочувствие к нему, уверенность в его силах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Не сравнивайте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 другими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. Подвергая ребёнка сравнениям с более успешными сверстниками, родители не мотивируют его на успех, а, наоборот, мешают ему.  </a:t>
            </a: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Поделитесь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своими способами преодоления стресса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endParaRPr lang="ru-RU" dirty="0"/>
          </a:p>
        </p:txBody>
      </p:sp>
      <p:pic>
        <p:nvPicPr>
          <p:cNvPr id="8" name="Picture 4" descr="Picture background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460" y="2319251"/>
            <a:ext cx="4149420" cy="27698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1183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Как родителям помочь ребенку </a:t>
            </a:r>
            <a:b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снизить уровень стресса при подготовке к ЕГЭ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3005" y="1690688"/>
            <a:ext cx="7863840" cy="4992745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  <a:p>
            <a:pPr>
              <a:spcBef>
                <a:spcPts val="0"/>
              </a:spcBef>
            </a:pPr>
            <a:endParaRPr lang="ru-RU" dirty="0"/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900" b="1" dirty="0" smtClean="0">
                <a:solidFill>
                  <a:schemeClr val="accent1">
                    <a:lumMod val="75000"/>
                  </a:schemeClr>
                </a:solidFill>
              </a:rPr>
              <a:t>Мотивируйте  ребёнка заниматься физической активностью</a:t>
            </a:r>
            <a:r>
              <a:rPr lang="ru-RU" sz="2900" dirty="0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endParaRPr lang="ru-RU" sz="29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spcBef>
                <a:spcPts val="0"/>
              </a:spcBef>
            </a:pPr>
            <a:r>
              <a:rPr lang="ru-RU" sz="2900" dirty="0" smtClean="0">
                <a:solidFill>
                  <a:schemeClr val="accent1">
                    <a:lumMod val="75000"/>
                  </a:schemeClr>
                </a:solidFill>
              </a:rPr>
              <a:t>       Физическая нагрузка стимулирует умственную деятельность и снижает уровень стресса. </a:t>
            </a: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900" b="1" dirty="0" smtClean="0">
                <a:solidFill>
                  <a:schemeClr val="accent1">
                    <a:lumMod val="75000"/>
                  </a:schemeClr>
                </a:solidFill>
              </a:rPr>
              <a:t>Следите </a:t>
            </a:r>
            <a:r>
              <a:rPr lang="ru-RU" sz="2900" b="1" dirty="0">
                <a:solidFill>
                  <a:schemeClr val="accent1">
                    <a:lumMod val="75000"/>
                  </a:schemeClr>
                </a:solidFill>
              </a:rPr>
              <a:t>за режимом питания, прогулок, сна</a:t>
            </a:r>
            <a:r>
              <a:rPr lang="ru-RU" sz="2900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endParaRPr lang="ru-RU" sz="29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900" dirty="0" smtClean="0">
                <a:solidFill>
                  <a:schemeClr val="accent1">
                    <a:lumMod val="75000"/>
                  </a:schemeClr>
                </a:solidFill>
              </a:rPr>
              <a:t>Будьте внимательны </a:t>
            </a:r>
            <a:r>
              <a:rPr lang="ru-RU" sz="2900" b="1" dirty="0">
                <a:solidFill>
                  <a:schemeClr val="accent1">
                    <a:lumMod val="75000"/>
                  </a:schemeClr>
                </a:solidFill>
              </a:rPr>
              <a:t>к самочувствию ребёнка</a:t>
            </a:r>
            <a:r>
              <a:rPr lang="ru-RU" sz="2900" dirty="0">
                <a:solidFill>
                  <a:schemeClr val="accent1">
                    <a:lumMod val="75000"/>
                  </a:schemeClr>
                </a:solidFill>
              </a:rPr>
              <a:t>, стараться не пропустить признаки переутомления, вовремя скорректировать нагрузки. </a:t>
            </a:r>
            <a:endParaRPr lang="ru-RU" sz="29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indent="-342900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ru-RU" sz="2900" b="1" dirty="0" smtClean="0">
                <a:solidFill>
                  <a:schemeClr val="accent1">
                    <a:lumMod val="75000"/>
                  </a:schemeClr>
                </a:solidFill>
              </a:rPr>
              <a:t> Разработайте </a:t>
            </a:r>
            <a:r>
              <a:rPr lang="ru-RU" sz="2900" b="1" dirty="0">
                <a:solidFill>
                  <a:schemeClr val="accent1">
                    <a:lumMod val="75000"/>
                  </a:schemeClr>
                </a:solidFill>
              </a:rPr>
              <a:t>индивидуальную стратегию подготовки</a:t>
            </a:r>
            <a:r>
              <a:rPr lang="ru-RU" sz="2900" dirty="0">
                <a:solidFill>
                  <a:schemeClr val="accent1">
                    <a:lumMod val="75000"/>
                  </a:schemeClr>
                </a:solidFill>
              </a:rPr>
              <a:t>.  </a:t>
            </a:r>
            <a:r>
              <a:rPr lang="ru-RU" sz="2900" dirty="0" smtClean="0">
                <a:solidFill>
                  <a:schemeClr val="accent1">
                    <a:lumMod val="75000"/>
                  </a:schemeClr>
                </a:solidFill>
              </a:rPr>
              <a:t>Вместе </a:t>
            </a:r>
            <a:r>
              <a:rPr lang="ru-RU" sz="2900" dirty="0">
                <a:solidFill>
                  <a:schemeClr val="accent1">
                    <a:lumMod val="75000"/>
                  </a:schemeClr>
                </a:solidFill>
              </a:rPr>
              <a:t>с ребёнком распределить темы так, чтобы нагрузка была равномерной и не вводила его в нервозное </a:t>
            </a:r>
            <a:r>
              <a:rPr lang="ru-RU" sz="2900" dirty="0" smtClean="0">
                <a:solidFill>
                  <a:schemeClr val="accent1">
                    <a:lumMod val="75000"/>
                  </a:schemeClr>
                </a:solidFill>
              </a:rPr>
              <a:t>состояние</a:t>
            </a:r>
            <a:r>
              <a:rPr lang="ru-RU" sz="2900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indent="-342900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ru-RU" sz="2900" b="1" dirty="0">
                <a:solidFill>
                  <a:schemeClr val="accent1">
                    <a:lumMod val="75000"/>
                  </a:schemeClr>
                </a:solidFill>
              </a:rPr>
              <a:t>Предложить ребёнку отдохнуть</a:t>
            </a:r>
            <a:r>
              <a:rPr lang="ru-RU" sz="2900" dirty="0">
                <a:solidFill>
                  <a:schemeClr val="accent1">
                    <a:lumMod val="75000"/>
                  </a:schemeClr>
                </a:solidFill>
              </a:rPr>
              <a:t>. Если ребёнок эмоционально устал, стоит предложить ему небольшую прогулку по парку или спортивную активность — такая практика снижает уровень стресса и нервозности.</a:t>
            </a:r>
          </a:p>
          <a:p>
            <a:pPr indent="-342900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ru-RU" sz="2900" b="1" dirty="0" smtClean="0">
                <a:solidFill>
                  <a:schemeClr val="accent1">
                    <a:lumMod val="75000"/>
                  </a:schemeClr>
                </a:solidFill>
              </a:rPr>
              <a:t>Укрепляйте </a:t>
            </a:r>
            <a:r>
              <a:rPr lang="ru-RU" sz="2900" b="1" dirty="0">
                <a:solidFill>
                  <a:schemeClr val="accent1">
                    <a:lumMod val="75000"/>
                  </a:schemeClr>
                </a:solidFill>
              </a:rPr>
              <a:t>нервную систему ребёнка</a:t>
            </a:r>
            <a:r>
              <a:rPr lang="ru-RU" sz="2900" dirty="0">
                <a:solidFill>
                  <a:schemeClr val="accent1">
                    <a:lumMod val="75000"/>
                  </a:schemeClr>
                </a:solidFill>
              </a:rPr>
              <a:t>, усиливать стрессоустойчивость психики. Есть разные психологические тренинги и специальные упражнения, которые помогут повысить нервную устойчивость и снизить тревожность. </a:t>
            </a:r>
          </a:p>
          <a:p>
            <a:pPr indent="-342900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ru-RU" sz="2900" b="1" dirty="0" smtClean="0">
                <a:solidFill>
                  <a:schemeClr val="accent1">
                    <a:lumMod val="75000"/>
                  </a:schemeClr>
                </a:solidFill>
              </a:rPr>
              <a:t>Не </a:t>
            </a:r>
            <a:r>
              <a:rPr lang="ru-RU" sz="2900" b="1" dirty="0">
                <a:solidFill>
                  <a:schemeClr val="accent1">
                    <a:lumMod val="75000"/>
                  </a:schemeClr>
                </a:solidFill>
              </a:rPr>
              <a:t>повышайте тревожность </a:t>
            </a:r>
            <a:r>
              <a:rPr lang="ru-RU" sz="2900" dirty="0">
                <a:solidFill>
                  <a:schemeClr val="accent1">
                    <a:lumMod val="75000"/>
                  </a:schemeClr>
                </a:solidFill>
              </a:rPr>
              <a:t>ребенка накануне экзаменов – это может отрицательно сказаться на результате тестирования. </a:t>
            </a:r>
            <a:endParaRPr lang="ru-RU" sz="29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indent="-342900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ru-RU" sz="2900" dirty="0" smtClean="0">
                <a:solidFill>
                  <a:schemeClr val="accent1">
                    <a:lumMod val="75000"/>
                  </a:schemeClr>
                </a:solidFill>
              </a:rPr>
              <a:t>Накануне </a:t>
            </a:r>
            <a:r>
              <a:rPr lang="ru-RU" sz="2900" dirty="0">
                <a:solidFill>
                  <a:schemeClr val="accent1">
                    <a:lumMod val="75000"/>
                  </a:schemeClr>
                </a:solidFill>
              </a:rPr>
              <a:t>экзамена обеспечьте ребенку полноценный отдых, он </a:t>
            </a:r>
            <a:r>
              <a:rPr lang="ru-RU" sz="2900" b="1" dirty="0">
                <a:solidFill>
                  <a:schemeClr val="accent1">
                    <a:lumMod val="75000"/>
                  </a:schemeClr>
                </a:solidFill>
              </a:rPr>
              <a:t>должен отдохнуть и как следует выспаться. </a:t>
            </a:r>
            <a:endParaRPr lang="ru-RU" sz="2900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Picture 2" descr="Picture background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766" y="4281054"/>
            <a:ext cx="3314057" cy="22104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3345" y="2084420"/>
            <a:ext cx="3322478" cy="20543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811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Чтобы поддержать ребенка во время </a:t>
            </a:r>
            <a:b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подготовки к ГИА необходимо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880" y="2152996"/>
            <a:ext cx="11685069" cy="4203354"/>
          </a:xfrm>
        </p:spPr>
        <p:txBody>
          <a:bodyPr>
            <a:normAutofit/>
          </a:bodyPr>
          <a:lstStyle/>
          <a:p>
            <a:pPr marL="285750" indent="-285750">
              <a:lnSpc>
                <a:spcPct val="8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Создавать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дома обстановку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любви, дружелюбия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и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уважения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lnSpc>
                <a:spcPct val="8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Настраивать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  детей  на 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позитивный       результат</a:t>
            </a:r>
          </a:p>
          <a:p>
            <a:pPr marL="285750" indent="-285750">
              <a:lnSpc>
                <a:spcPct val="8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Научить  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организованности 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 </a:t>
            </a:r>
          </a:p>
          <a:p>
            <a:pPr marL="285750" indent="-285750">
              <a:lnSpc>
                <a:spcPct val="8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Не  связывать 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ЕГЭ с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  единственным  фактором, 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имеющий  значение  для  будущего  ребенка</a:t>
            </a:r>
          </a:p>
          <a:p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Picture 2" descr="C:\Documents and Settings\1\Рабочий стол\родит собрание\1419449230_42-21111479_chapeau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4328" y="3337286"/>
            <a:ext cx="5464284" cy="30823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3196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Используйте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п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озитивные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утверждения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перед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экзаменом!</a:t>
            </a:r>
          </a:p>
        </p:txBody>
      </p:sp>
      <p:pic>
        <p:nvPicPr>
          <p:cNvPr id="5" name="Picture 3" descr="C:\Documents and Settings\1\Рабочий стол\психол. подготовка к ЭГЭ\61xHrm9SyF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3817" y="2485503"/>
            <a:ext cx="4934990" cy="3701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Picture background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5" t="13181" r="5252" b="10927"/>
          <a:stretch/>
        </p:blipFill>
        <p:spPr bwMode="auto">
          <a:xfrm>
            <a:off x="994276" y="2485503"/>
            <a:ext cx="4391785" cy="38539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6056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Успехов, Вам,  и вашим детям 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дорогие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родители!!!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Picture 2" descr="https://mon.tatarstan.ru/file/news/28_n2314370_bi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276" y="2518758"/>
            <a:ext cx="6101740" cy="34294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376441"/>
      </p:ext>
    </p:extLst>
  </p:cSld>
  <p:clrMapOvr>
    <a:masterClrMapping/>
  </p:clrMapOvr>
</p:sld>
</file>

<file path=ppt/theme/theme1.xml><?xml version="1.0" encoding="utf-8"?>
<a:theme xmlns:a="http://schemas.openxmlformats.org/drawingml/2006/main" name="коиро1 (Широкоформатный)">
  <a:themeElements>
    <a:clrScheme name="КОИРО">
      <a:dk1>
        <a:srgbClr val="181818"/>
      </a:dk1>
      <a:lt1>
        <a:srgbClr val="FFFFFF"/>
      </a:lt1>
      <a:dk2>
        <a:srgbClr val="3E6128"/>
      </a:dk2>
      <a:lt2>
        <a:srgbClr val="F2F2F2"/>
      </a:lt2>
      <a:accent1>
        <a:srgbClr val="338558"/>
      </a:accent1>
      <a:accent2>
        <a:srgbClr val="C00000"/>
      </a:accent2>
      <a:accent3>
        <a:srgbClr val="A5A5A5"/>
      </a:accent3>
      <a:accent4>
        <a:srgbClr val="2E481E"/>
      </a:accent4>
      <a:accent5>
        <a:srgbClr val="800000"/>
      </a:accent5>
      <a:accent6>
        <a:srgbClr val="323F4F"/>
      </a:accent6>
      <a:hlink>
        <a:srgbClr val="29401A"/>
      </a:hlink>
      <a:folHlink>
        <a:srgbClr val="C00000"/>
      </a:folHlink>
    </a:clrScheme>
    <a:fontScheme name="КОИРО+ЦНППМ">
      <a:majorFont>
        <a:latin typeface="Century Gothic"/>
        <a:ea typeface=""/>
        <a:cs typeface=""/>
      </a:majorFont>
      <a:minorFont>
        <a:latin typeface="Calibri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коиро1 (Широкоформатный)" id="{0A43CB11-02E8-4CCA-9394-ABCD6DD309BC}" vid="{391CE513-19E5-4E51-8BF5-7FBE73F6AC7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коиро1 (Широкоформатный)</Template>
  <TotalTime>137</TotalTime>
  <Words>278</Words>
  <Application>Microsoft Office PowerPoint</Application>
  <PresentationFormat>Произвольный</PresentationFormat>
  <Paragraphs>58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коиро1 (Широкоформатный)</vt:lpstr>
      <vt:lpstr>Психологические рекомендации родителям  при подготовке старшеклассников  к государственной итоговой аттестации </vt:lpstr>
      <vt:lpstr>Составляющие готовности выпускников к ГИА</vt:lpstr>
      <vt:lpstr> Стресс перед экзаменами</vt:lpstr>
      <vt:lpstr> Важность психологической поддержки родителей при подготовке и сдачи ЕГЭ</vt:lpstr>
      <vt:lpstr> Как родителям помочь ребенку  снизить уровень стресса при подготовке к ЕГЭ</vt:lpstr>
      <vt:lpstr>Как родителям помочь ребенку  снизить уровень стресса при подготовке к ЕГЭ</vt:lpstr>
      <vt:lpstr>Чтобы поддержать ребенка во время  подготовки к ГИА необходимо</vt:lpstr>
      <vt:lpstr> Используйте позитивные утверждения  перед экзаменом!</vt:lpstr>
      <vt:lpstr>Успехов, Вам,  и вашим детям   дорогие родители!!!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17</cp:revision>
  <dcterms:created xsi:type="dcterms:W3CDTF">2025-05-12T07:42:54Z</dcterms:created>
  <dcterms:modified xsi:type="dcterms:W3CDTF">2025-05-15T09:09:00Z</dcterms:modified>
</cp:coreProperties>
</file>